
<file path=[Content_Types].xml><?xml version="1.0" encoding="utf-8"?>
<Types xmlns="http://schemas.openxmlformats.org/package/2006/content-types">
  <Default Extension="png" ContentType="image/png"/>
  <Default Extension="tmp" ContentType="image/jpeg"/>
  <Default Extension="bin" ContentType="application/vnd.openxmlformats-officedocument.oleObject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72" r:id="rId2"/>
    <p:sldId id="271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57" r:id="rId13"/>
    <p:sldId id="289" r:id="rId14"/>
    <p:sldId id="282" r:id="rId15"/>
    <p:sldId id="283" r:id="rId16"/>
    <p:sldId id="284" r:id="rId17"/>
    <p:sldId id="258" r:id="rId18"/>
    <p:sldId id="285" r:id="rId19"/>
    <p:sldId id="259" r:id="rId20"/>
    <p:sldId id="286" r:id="rId21"/>
    <p:sldId id="260" r:id="rId22"/>
    <p:sldId id="287" r:id="rId23"/>
    <p:sldId id="261" r:id="rId24"/>
    <p:sldId id="288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263" r:id="rId56"/>
    <p:sldId id="320" r:id="rId57"/>
    <p:sldId id="264" r:id="rId58"/>
    <p:sldId id="321" r:id="rId59"/>
    <p:sldId id="322" r:id="rId60"/>
    <p:sldId id="323" r:id="rId61"/>
    <p:sldId id="324" r:id="rId62"/>
    <p:sldId id="325" r:id="rId63"/>
    <p:sldId id="326" r:id="rId64"/>
    <p:sldId id="265" r:id="rId65"/>
    <p:sldId id="267" r:id="rId66"/>
    <p:sldId id="327" r:id="rId67"/>
    <p:sldId id="268" r:id="rId68"/>
    <p:sldId id="269" r:id="rId6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53" d="100"/>
          <a:sy n="53" d="100"/>
        </p:scale>
        <p:origin x="10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80084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22" name="正文级别 1…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77677-CD65-417E-A727-2EAACB4536A2}" type="datetimeFigureOut">
              <a:rPr lang="zh-CN" altLang="en-US" smtClean="0"/>
              <a:t>2017/9/25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FABFE-670D-4316-B4D5-6C908FA935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137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31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  <a:lvl2pPr>
              <a:defRPr>
                <a:latin typeface="Helvetica"/>
                <a:ea typeface="Helvetica"/>
                <a:cs typeface="Helvetica"/>
                <a:sym typeface="Helvetica"/>
              </a:defRPr>
            </a:lvl2pPr>
            <a:lvl3pPr>
              <a:defRPr>
                <a:latin typeface="Helvetica"/>
                <a:ea typeface="Helvetica"/>
                <a:cs typeface="Helvetica"/>
                <a:sym typeface="Helvetica"/>
              </a:defRPr>
            </a:lvl3pPr>
            <a:lvl4pPr>
              <a:defRPr>
                <a:latin typeface="Helvetica"/>
                <a:ea typeface="Helvetica"/>
                <a:cs typeface="Helvetica"/>
                <a:sym typeface="Helvetica"/>
              </a:defRPr>
            </a:lvl4pPr>
            <a:lvl5pPr>
              <a:defRPr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(Goodfellow 2016)"/>
          <p:cNvSpPr/>
          <p:nvPr/>
        </p:nvSpPr>
        <p:spPr>
          <a:xfrm>
            <a:off x="11626490" y="9340850"/>
            <a:ext cx="13596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r>
              <a:t>(Goodfellow 2016)</a:t>
            </a:r>
          </a:p>
        </p:txBody>
      </p:sp>
      <p:sp>
        <p:nvSpPr>
          <p:cNvPr id="59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图像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7" name="标题文本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68" name="正文级别 1…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9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正文级别 1…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7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图像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图像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5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6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4.tmp"/><Relationship Id="rId7" Type="http://schemas.openxmlformats.org/officeDocument/2006/relationships/image" Target="../media/image71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70.emf"/><Relationship Id="rId9" Type="http://schemas.openxmlformats.org/officeDocument/2006/relationships/image" Target="../media/image69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1.emf"/><Relationship Id="rId4" Type="http://schemas.openxmlformats.org/officeDocument/2006/relationships/image" Target="../media/image80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1.emf"/><Relationship Id="rId4" Type="http://schemas.openxmlformats.org/officeDocument/2006/relationships/image" Target="../media/image8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emf"/><Relationship Id="rId5" Type="http://schemas.openxmlformats.org/officeDocument/2006/relationships/image" Target="../media/image85.emf"/><Relationship Id="rId4" Type="http://schemas.openxmlformats.org/officeDocument/2006/relationships/image" Target="../media/image84.e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0" y="0"/>
            <a:ext cx="13004801" cy="9753601"/>
          </a:xfrm>
          <a:custGeom>
            <a:avLst/>
            <a:gdLst/>
            <a:ahLst/>
            <a:cxnLst/>
            <a:rect l="0" t="0" r="0" b="0"/>
            <a:pathLst>
              <a:path w="13004801" h="9753601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0" y="0"/>
            <a:ext cx="13004801" cy="9753601"/>
          </a:xfrm>
          <a:custGeom>
            <a:avLst/>
            <a:gdLst/>
            <a:ahLst/>
            <a:cxnLst/>
            <a:rect l="0" t="0" r="0" b="0"/>
            <a:pathLst>
              <a:path w="13004801" h="9753601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0" y="-25400"/>
            <a:ext cx="13004801" cy="381001"/>
          </a:xfrm>
          <a:custGeom>
            <a:avLst/>
            <a:gdLst/>
            <a:ahLst/>
            <a:cxnLst/>
            <a:rect l="0" t="0" r="0" b="0"/>
            <a:pathLst>
              <a:path w="13004801" h="381001">
                <a:moveTo>
                  <a:pt x="0" y="0"/>
                </a:moveTo>
                <a:lnTo>
                  <a:pt x="13004800" y="0"/>
                </a:lnTo>
                <a:lnTo>
                  <a:pt x="13004800" y="381000"/>
                </a:lnTo>
                <a:lnTo>
                  <a:pt x="0" y="381000"/>
                </a:lnTo>
                <a:close/>
              </a:path>
            </a:pathLst>
          </a:custGeom>
          <a:solidFill>
            <a:srgbClr val="164F86"/>
          </a:solidFill>
          <a:ln w="12700" cap="flat" cmpd="sng" algn="ctr">
            <a:solidFill>
              <a:srgbClr val="164F8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444500"/>
          </a:xfrm>
          <a:prstGeom prst="rect">
            <a:avLst/>
          </a:prstGeom>
        </p:spPr>
      </p:pic>
      <p:pic>
        <p:nvPicPr>
          <p:cNvPr id="6" name="图片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950" y="628650"/>
            <a:ext cx="6623050" cy="82486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1263" y="3812541"/>
            <a:ext cx="5468885" cy="76944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000"/>
              </a:lnSpc>
            </a:pPr>
            <a:r>
              <a:rPr lang="zh-CN" altLang="en-US" sz="6000" dirty="0">
                <a:solidFill>
                  <a:srgbClr val="000000"/>
                </a:solidFill>
                <a:latin typeface="微软雅黑"/>
              </a:rPr>
              <a:t>机器学习基础</a:t>
            </a:r>
          </a:p>
        </p:txBody>
      </p:sp>
    </p:spTree>
    <p:extLst>
      <p:ext uri="{BB962C8B-B14F-4D97-AF65-F5344CB8AC3E}">
        <p14:creationId xmlns:p14="http://schemas.microsoft.com/office/powerpoint/2010/main" val="3706061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8284" y="434548"/>
            <a:ext cx="153888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机器学习定义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872787"/>
            <a:ext cx="11883286" cy="1025921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8000"/>
              </a:lnSpc>
            </a:pPr>
            <a:r>
              <a:rPr lang="zh-CN" altLang="en-US" sz="32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例子：线性回归</a:t>
            </a:r>
            <a:endParaRPr lang="en-US" altLang="zh-CN" sz="32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r>
              <a:rPr lang="zh-CN" altLang="en-US" sz="32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任务：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输入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，预测输出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</a:p>
          <a:p>
            <a:pPr algn="l">
              <a:lnSpc>
                <a:spcPts val="8000"/>
              </a:lnSpc>
            </a:pPr>
            <a:r>
              <a:rPr lang="zh-CN" altLang="en-US" sz="32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性能度量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：测试集上的均方误差</a:t>
            </a: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5143CEA-5A87-4775-B9FF-1D928662C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072" y="1906863"/>
            <a:ext cx="2741491" cy="13062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6A99558-4EF6-48E6-A0B7-50381653A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463" y="4974080"/>
            <a:ext cx="6659089" cy="15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86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8284" y="434548"/>
            <a:ext cx="153888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机器学习定义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507053"/>
            <a:ext cx="11883286" cy="718145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8000"/>
              </a:lnSpc>
            </a:pPr>
            <a:r>
              <a:rPr lang="zh-CN" altLang="en-US" sz="32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例子：线性回归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一个机器学习算法：找到最优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W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，使得误差最小。采用梯度下降算法：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473904C-511C-4707-9F9F-01DCC9FBE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35" y="2391638"/>
            <a:ext cx="11038300" cy="59909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9987D22-7D18-4D77-A6FA-38FB084BC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386" y="8382573"/>
            <a:ext cx="7331056" cy="124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5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Linear Regress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线性回归</a:t>
            </a:r>
            <a:endParaRPr dirty="0"/>
          </a:p>
        </p:txBody>
      </p:sp>
      <p:sp>
        <p:nvSpPr>
          <p:cNvPr id="125" name="Figure 5.1"/>
          <p:cNvSpPr/>
          <p:nvPr/>
        </p:nvSpPr>
        <p:spPr>
          <a:xfrm>
            <a:off x="5415991" y="7839699"/>
            <a:ext cx="21728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5.1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2224139"/>
            <a:ext cx="11595100" cy="55118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8284" y="434548"/>
            <a:ext cx="153888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机器学习定义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814040"/>
            <a:ext cx="11883286" cy="923329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8000"/>
              </a:lnSpc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学习部件：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任务：回归。</a:t>
            </a: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模型：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性能度量：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学习算法：是目标函数最优</a:t>
            </a: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5.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经验：数据。</a:t>
            </a: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0EEE34B-4997-4F00-901A-B4BABF2DE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326" y="2560003"/>
            <a:ext cx="2741491" cy="13062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1F4FBB1-3A30-47F7-8106-D5F032825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572" y="3686701"/>
            <a:ext cx="6659089" cy="15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5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1309" y="370058"/>
            <a:ext cx="256480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容量、过拟合、欠拟合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952696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目标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：对未观察的数据表现良好，而不是在训练集上表现良好，这里能力称为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泛化能力。</a:t>
            </a:r>
            <a:endParaRPr lang="en-US" altLang="zh-CN" sz="32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通过误差来描述：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训练误差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：在训练集上的误差；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泛化误差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：在输入空间上的误差（测试误差）；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如果数据独立来自同一分布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，则由可能通过减少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训练误差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来达到减少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测试误差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8A2669B-7C23-4848-AF13-37E77F277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19" y="4732442"/>
            <a:ext cx="11821841" cy="271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76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1309" y="370058"/>
            <a:ext cx="256480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容量、过拟合、欠拟合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833561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统计学习假设：所有的数据都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独立同分布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的，这个分布称为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数据生成分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布。</a:t>
            </a: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目标：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降低训练误差；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缩小训练误差和泛化误差差距。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欠拟合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：模型在训练集上的误差不够低；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过拟合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：训练误差与泛化误差差距太大。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容量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：模型能拟合各种函数的能力。容量低的模型很难拟合训练集导致欠拟合，容量高的模型导致过拟合。通过调节容量达到两者平衡。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7706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1309" y="370058"/>
            <a:ext cx="256480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容量、过拟合、欠拟合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705321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线性回归：</a:t>
            </a:r>
            <a:endParaRPr lang="en-US" altLang="zh-CN" sz="32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模型容量：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14350" indent="-514350" algn="l">
              <a:lnSpc>
                <a:spcPts val="5000"/>
              </a:lnSpc>
              <a:buAutoNum type="arabicPeriod"/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一元多项式：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14350" indent="-514350" algn="l">
              <a:lnSpc>
                <a:spcPts val="5000"/>
              </a:lnSpc>
              <a:buAutoNum type="arabicPeriod"/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14350" indent="-514350" algn="l">
              <a:lnSpc>
                <a:spcPts val="5000"/>
              </a:lnSpc>
              <a:buAutoNum type="arabicPeriod"/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14350" indent="-514350" algn="l">
              <a:lnSpc>
                <a:spcPts val="5000"/>
              </a:lnSpc>
              <a:buAutoNum type="arabicPeriod"/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14350" indent="-514350" algn="l">
              <a:lnSpc>
                <a:spcPts val="5000"/>
              </a:lnSpc>
              <a:buAutoNum type="arabicPeriod"/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二元多项式：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14350" indent="-514350" algn="l">
              <a:lnSpc>
                <a:spcPts val="5000"/>
              </a:lnSpc>
              <a:buAutoNum type="arabicPeriod"/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14350" indent="-514350" algn="l">
              <a:lnSpc>
                <a:spcPts val="5000"/>
              </a:lnSpc>
              <a:buAutoNum type="arabicPeriod"/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14350" indent="-514350" algn="l">
              <a:lnSpc>
                <a:spcPts val="5000"/>
              </a:lnSpc>
              <a:buAutoNum type="arabicPeriod"/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14350" indent="-514350" algn="l">
              <a:lnSpc>
                <a:spcPts val="5000"/>
              </a:lnSpc>
              <a:buAutoNum type="arabicPeriod"/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九次多项式：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744762-81AB-4105-A0ED-DF885CC1C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534" y="3334396"/>
            <a:ext cx="2904508" cy="9729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49A45EC-474D-4A1F-9898-88B6913F1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474" y="5986157"/>
            <a:ext cx="5144225" cy="9440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2F38873-0FFA-4A71-A0A1-247C9D779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0285" y="7657599"/>
            <a:ext cx="4355093" cy="18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95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Underfitting and Overfitting in Polynomial Estima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rPr lang="zh-CN" altLang="en-US" dirty="0"/>
              <a:t>欠拟合</a:t>
            </a:r>
            <a:r>
              <a:rPr dirty="0"/>
              <a:t> </a:t>
            </a:r>
            <a:r>
              <a:rPr lang="zh-CN" altLang="en-US" dirty="0"/>
              <a:t>与过拟合</a:t>
            </a:r>
            <a:endParaRPr dirty="0"/>
          </a:p>
        </p:txBody>
      </p:sp>
      <p:sp>
        <p:nvSpPr>
          <p:cNvPr id="129" name="Figure 5.2"/>
          <p:cNvSpPr/>
          <p:nvPr/>
        </p:nvSpPr>
        <p:spPr>
          <a:xfrm>
            <a:off x="5415991" y="8770460"/>
            <a:ext cx="21728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5.2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2603500"/>
            <a:ext cx="12560300" cy="6121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1309" y="370058"/>
            <a:ext cx="256480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容量、过拟合、欠拟合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641201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模型的表示容量：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模型能表达的函数簇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模型的有效容量：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由于算法，使得实际搜索的函数集是表示容量子集。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容量的度量：</a:t>
            </a: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VC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维理论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结论：训练误差与泛化误差随模型容量增加而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增加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，随着样本增加而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减少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9593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eneralization and Capacit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r>
              <a:rPr lang="zh-CN" altLang="en-US" dirty="0"/>
              <a:t>泛化与容量</a:t>
            </a:r>
            <a:endParaRPr dirty="0"/>
          </a:p>
        </p:txBody>
      </p:sp>
      <p:sp>
        <p:nvSpPr>
          <p:cNvPr id="133" name="Figure 5.3"/>
          <p:cNvSpPr/>
          <p:nvPr/>
        </p:nvSpPr>
        <p:spPr>
          <a:xfrm>
            <a:off x="5415991" y="8770460"/>
            <a:ext cx="21728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5.3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299315"/>
            <a:ext cx="11861800" cy="58039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8284" y="434548"/>
            <a:ext cx="153888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机器学习定义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248819"/>
            <a:ext cx="11883286" cy="205184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 marL="514350" indent="-514350">
              <a:lnSpc>
                <a:spcPts val="8000"/>
              </a:lnSpc>
              <a:buAutoNum type="arabicPeriod"/>
            </a:pP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4A980154-C25B-4B32-9368-D06655808ED4}"/>
              </a:ext>
            </a:extLst>
          </p:cNvPr>
          <p:cNvSpPr txBox="1"/>
          <p:nvPr/>
        </p:nvSpPr>
        <p:spPr>
          <a:xfrm>
            <a:off x="174077" y="1328231"/>
            <a:ext cx="12830723" cy="820737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8000"/>
              </a:lnSpc>
            </a:pPr>
            <a:r>
              <a:rPr lang="zh-CN" altLang="en-US" sz="3200" dirty="0">
                <a:latin typeface="微软雅黑"/>
              </a:rPr>
              <a:t>机器学习：</a:t>
            </a:r>
            <a:endParaRPr lang="en-US" altLang="zh-CN" sz="3200" dirty="0">
              <a:latin typeface="微软雅黑"/>
            </a:endParaRPr>
          </a:p>
          <a:p>
            <a:pPr algn="l">
              <a:lnSpc>
                <a:spcPts val="8000"/>
              </a:lnSpc>
            </a:pPr>
            <a:r>
              <a:rPr lang="zh-CN" altLang="en-US" sz="3200" dirty="0">
                <a:latin typeface="微软雅黑"/>
              </a:rPr>
              <a:t>    对于某个</a:t>
            </a:r>
            <a:r>
              <a:rPr lang="zh-CN" altLang="en-US" sz="3200" dirty="0">
                <a:solidFill>
                  <a:srgbClr val="FF0000"/>
                </a:solidFill>
                <a:latin typeface="微软雅黑"/>
              </a:rPr>
              <a:t>任务</a:t>
            </a:r>
            <a:r>
              <a:rPr lang="en-US" altLang="zh-CN" sz="3200" dirty="0">
                <a:solidFill>
                  <a:srgbClr val="FF0000"/>
                </a:solidFill>
                <a:latin typeface="微软雅黑"/>
              </a:rPr>
              <a:t>T</a:t>
            </a:r>
            <a:r>
              <a:rPr lang="zh-CN" altLang="en-US" sz="3200" dirty="0">
                <a:latin typeface="微软雅黑"/>
              </a:rPr>
              <a:t>和</a:t>
            </a:r>
            <a:r>
              <a:rPr lang="zh-CN" altLang="en-US" sz="3200" dirty="0">
                <a:solidFill>
                  <a:srgbClr val="FF0000"/>
                </a:solidFill>
                <a:latin typeface="微软雅黑"/>
              </a:rPr>
              <a:t>性能度量</a:t>
            </a:r>
            <a:r>
              <a:rPr lang="en-US" altLang="zh-CN" sz="3200" dirty="0">
                <a:solidFill>
                  <a:srgbClr val="FF0000"/>
                </a:solidFill>
                <a:latin typeface="微软雅黑"/>
              </a:rPr>
              <a:t>P</a:t>
            </a:r>
            <a:r>
              <a:rPr lang="zh-CN" altLang="en-US" sz="3200" dirty="0">
                <a:latin typeface="微软雅黑"/>
              </a:rPr>
              <a:t>，一个计算机程序被认为可以从</a:t>
            </a:r>
            <a:r>
              <a:rPr lang="zh-CN" altLang="en-US" sz="3200" dirty="0">
                <a:solidFill>
                  <a:srgbClr val="FF0000"/>
                </a:solidFill>
                <a:latin typeface="微软雅黑"/>
              </a:rPr>
              <a:t>经验</a:t>
            </a:r>
            <a:r>
              <a:rPr lang="en-US" altLang="zh-CN" sz="3200" dirty="0">
                <a:solidFill>
                  <a:srgbClr val="FF0000"/>
                </a:solidFill>
                <a:latin typeface="微软雅黑"/>
              </a:rPr>
              <a:t>E</a:t>
            </a:r>
            <a:r>
              <a:rPr lang="zh-CN" altLang="en-US" sz="3200" dirty="0">
                <a:latin typeface="微软雅黑"/>
              </a:rPr>
              <a:t>中学习是指：通过经验</a:t>
            </a:r>
            <a:r>
              <a:rPr lang="en-US" altLang="zh-CN" sz="3200" dirty="0">
                <a:latin typeface="微软雅黑"/>
              </a:rPr>
              <a:t>E</a:t>
            </a:r>
            <a:r>
              <a:rPr lang="zh-CN" altLang="en-US" sz="3200" dirty="0">
                <a:latin typeface="微软雅黑"/>
              </a:rPr>
              <a:t>改进后，它在任务</a:t>
            </a:r>
            <a:r>
              <a:rPr lang="en-US" altLang="zh-CN" sz="3200" dirty="0">
                <a:latin typeface="微软雅黑"/>
              </a:rPr>
              <a:t>T</a:t>
            </a:r>
            <a:r>
              <a:rPr lang="zh-CN" altLang="en-US" sz="3200" dirty="0">
                <a:latin typeface="微软雅黑"/>
              </a:rPr>
              <a:t>上由性能度量</a:t>
            </a:r>
            <a:r>
              <a:rPr lang="en-US" altLang="zh-CN" sz="3200" dirty="0">
                <a:latin typeface="微软雅黑"/>
              </a:rPr>
              <a:t>P</a:t>
            </a:r>
            <a:r>
              <a:rPr lang="zh-CN" altLang="en-US" sz="3200" dirty="0">
                <a:latin typeface="微软雅黑"/>
              </a:rPr>
              <a:t>衡量的性能有提升。</a:t>
            </a:r>
            <a:endParaRPr lang="en-US" altLang="zh-CN" sz="3200" dirty="0">
              <a:latin typeface="微软雅黑"/>
            </a:endParaRPr>
          </a:p>
          <a:p>
            <a:pPr algn="l">
              <a:lnSpc>
                <a:spcPts val="8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机器学习三要素：</a:t>
            </a: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 marL="514350" indent="-514350" algn="l">
              <a:lnSpc>
                <a:spcPts val="8000"/>
              </a:lnSpc>
              <a:buAutoNum type="arabicPeriod"/>
            </a:pPr>
            <a:r>
              <a:rPr lang="zh-CN" altLang="en-US" sz="3200" dirty="0">
                <a:latin typeface="微软雅黑"/>
              </a:rPr>
              <a:t>任务</a:t>
            </a:r>
            <a:r>
              <a:rPr lang="en-US" altLang="zh-CN" sz="3200" dirty="0">
                <a:latin typeface="微软雅黑"/>
              </a:rPr>
              <a:t>T</a:t>
            </a:r>
            <a:r>
              <a:rPr lang="zh-CN" altLang="en-US" sz="3200" dirty="0">
                <a:latin typeface="微软雅黑"/>
              </a:rPr>
              <a:t>；</a:t>
            </a:r>
            <a:endParaRPr lang="en-US" altLang="zh-CN" sz="3200" dirty="0">
              <a:latin typeface="微软雅黑"/>
            </a:endParaRPr>
          </a:p>
          <a:p>
            <a:pPr marL="514350" indent="-514350" algn="l">
              <a:lnSpc>
                <a:spcPts val="8000"/>
              </a:lnSpc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性能度量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P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；</a:t>
            </a: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  <a:p>
            <a:pPr marL="514350" indent="-514350" algn="l">
              <a:lnSpc>
                <a:spcPts val="8000"/>
              </a:lnSpc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经验</a:t>
            </a:r>
            <a:r>
              <a:rPr lang="en-US" altLang="zh-CN" sz="3200" dirty="0">
                <a:solidFill>
                  <a:srgbClr val="000000"/>
                </a:solidFill>
                <a:latin typeface="微软雅黑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4067313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1309" y="370058"/>
            <a:ext cx="256480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容量、过拟合、欠拟合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512960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没有免费的午餐定理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任意的分类算法在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所有的分布上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的平均错误率是相等的。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实际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：根据任务，对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真实数据分布进行假设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，设计最优的模型和算法。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7926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raining Set Siz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测试集大小与训练误差</a:t>
            </a:r>
            <a:endParaRPr dirty="0"/>
          </a:p>
        </p:txBody>
      </p:sp>
      <p:sp>
        <p:nvSpPr>
          <p:cNvPr id="137" name="Figure 5.4"/>
          <p:cNvSpPr/>
          <p:nvPr/>
        </p:nvSpPr>
        <p:spPr>
          <a:xfrm>
            <a:off x="38261" y="5086198"/>
            <a:ext cx="21728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5.4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0" y="2146300"/>
            <a:ext cx="7620000" cy="7607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1309" y="370058"/>
            <a:ext cx="256480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容量、过拟合、欠拟合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769441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正则化：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当模型容量过大时，训练集误差小，但泛化误差大。为此，通过引入偏好或者限制，使得模型有效容量减少，从而减少训练误差和泛化误差的距离。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如：权值衰减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7CDA306-BD48-4F9A-B469-AB6CF69BB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241" y="5330937"/>
            <a:ext cx="6289440" cy="103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51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Weight Deca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权值衰减</a:t>
            </a:r>
            <a:endParaRPr dirty="0"/>
          </a:p>
        </p:txBody>
      </p:sp>
      <p:sp>
        <p:nvSpPr>
          <p:cNvPr id="141" name="Figure 5.5"/>
          <p:cNvSpPr/>
          <p:nvPr/>
        </p:nvSpPr>
        <p:spPr>
          <a:xfrm>
            <a:off x="5266440" y="9041932"/>
            <a:ext cx="21728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5.5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486333"/>
            <a:ext cx="12661900" cy="60198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1309" y="370058"/>
            <a:ext cx="256480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容量、过拟合、欠拟合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833561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超参数与测试集：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不是被学习的参数，而是来控制学习算法行为的参数。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如权值衰减中的超参数。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如何选择超参数？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通过设置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验证集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来选择：在验证集上最优的超参数。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数据被分为：训练集，测试集，验证集。如果数据少怎么办？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交叉验证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4771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9548" y="370058"/>
            <a:ext cx="230832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点估计、偏差和方差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512960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采用统计观点来描述泛化、欠拟合和过拟合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点估计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对一个感兴趣的量进行单个“最优”预测。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9D6AF75-D9FD-4D10-BE91-E3835FAEF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74" y="3678120"/>
            <a:ext cx="11472484" cy="6657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5A46306-81B6-4225-9ADF-FCA5ABE5F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99" y="4477251"/>
            <a:ext cx="12855732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65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9548" y="370058"/>
            <a:ext cx="230832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点估计、偏差和方差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641201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频率派的观点：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真实的参数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是固定但未知，而点估计是数据的函数。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由于数据是随机采用的，所以估计值是一个随机变量。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CDD40D1-3874-4CFD-ABF4-E2983FEBA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08" y="3773945"/>
            <a:ext cx="12909769" cy="27592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26A8F42-4FEE-4FC0-8283-7C6E8C451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37" y="6533147"/>
            <a:ext cx="12476273" cy="102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53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9548" y="370058"/>
            <a:ext cx="230832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点估计、偏差和方差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384720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偏差：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7096AEE-1620-4086-9E03-437E7049A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74" y="1739489"/>
            <a:ext cx="12578810" cy="37107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1079C85-4EB6-4D94-989D-348DF7F41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74" y="5635821"/>
            <a:ext cx="12386305" cy="340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05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9548" y="370058"/>
            <a:ext cx="230832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点估计、偏差和方差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384720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偏差：贝努力分布参数无偏估计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814A334-4F6B-4EA1-9898-486640ABB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749" y="1943141"/>
            <a:ext cx="9952023" cy="745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66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9548" y="370058"/>
            <a:ext cx="230832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点估计、偏差和方差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384720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例子：高斯分布的均值无偏估计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6595897-2AD0-4C8E-BB83-FE569CFB9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19" y="1717727"/>
            <a:ext cx="12166280" cy="432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70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8284" y="434548"/>
            <a:ext cx="153888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机器学习定义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3386" y="8377994"/>
            <a:ext cx="11883286" cy="86709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A1C19B-DB30-49E0-BFBF-4EBB8A2EE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64" y="1529668"/>
            <a:ext cx="12708528" cy="567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257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9548" y="370058"/>
            <a:ext cx="230832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点估计、偏差和方差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384720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例子：高斯分布的均值无偏估计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4E62F9E-A05B-42B3-B25A-40D387C86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83" y="1674819"/>
            <a:ext cx="9801527" cy="748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98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9548" y="370058"/>
            <a:ext cx="230832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点估计、偏差和方差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384720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例子：高斯分布的方差有偏估计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D011D4F-9E00-46A2-BAEC-A05E1CCFD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08" y="1830031"/>
            <a:ext cx="12610164" cy="329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974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9548" y="370058"/>
            <a:ext cx="230832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点估计、偏差和方差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833561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例子：高斯分布的方差有偏估计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偏差为：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高斯分布的无偏方差估计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无偏估计非常好，但实际应用中我们需要满足某种性质的有偏估计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FC22025-F4B5-4C13-A967-D3ACF0DC8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87" y="1860213"/>
            <a:ext cx="5320376" cy="220646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A3B74A1-B2FB-44D0-ADF9-E288A0966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582" y="4780547"/>
            <a:ext cx="1413533" cy="72772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5F879E2-7B75-4462-9A51-BA2515768E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7072" y="6856781"/>
            <a:ext cx="5778528" cy="154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97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9548" y="370058"/>
            <a:ext cx="230832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点估计、偏差和方差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641201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估计的方差和标准差：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估计量的方差就是该估计量的方差：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其中训练集是随机变量。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方差的平方根是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标准差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E1B2239-C8FA-461D-B323-7392767ED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517" y="3172122"/>
            <a:ext cx="1627672" cy="13036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BF7A0D4-DAC3-42A4-95E6-91519C28D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021" y="5871058"/>
            <a:ext cx="1098283" cy="88197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9F0156B-E4F3-441B-A10C-261B390F8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902" y="6899695"/>
            <a:ext cx="8817277" cy="273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70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9548" y="370058"/>
            <a:ext cx="230832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点估计、偏差和方差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128240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5BEFB80-6768-4117-94CA-242D68696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58" y="1331702"/>
            <a:ext cx="11853276" cy="10866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9E39044-C6B4-43CF-9F0F-8E307E5F6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72" y="2418347"/>
            <a:ext cx="11588984" cy="689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320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9548" y="370058"/>
            <a:ext cx="230832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点估计、偏差和方差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897681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最小化均方误差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问题：存在一个偏差大的估计和另外一个方差大的估计，我们如何选择？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解决方法：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交叉验证；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最小化均方误差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均方误差定义为：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D3D20F3-6FF2-4EC5-9A8F-80F614BC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790" y="5699327"/>
            <a:ext cx="7941650" cy="271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122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9548" y="370058"/>
            <a:ext cx="230832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点估计、偏差和方差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55015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偏差、方差与拟合关系如下图：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13BBE99-22A5-49A1-B508-CE91801A1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48" y="1827669"/>
            <a:ext cx="12192488" cy="706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04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9548" y="370058"/>
            <a:ext cx="230832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点估计、偏差和方差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897681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一致性：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B49F025-8053-44B4-8CBB-142B12E85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61" y="1674819"/>
            <a:ext cx="12477695" cy="545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134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4266" y="370058"/>
            <a:ext cx="153888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最大似然估计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55015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背景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D5FF036-FCFB-4339-BDC5-CB4B67F8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09" y="1586144"/>
            <a:ext cx="12557594" cy="470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23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4266" y="370058"/>
            <a:ext cx="153888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最大似然估计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705321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原理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对概率计算乘积计算导致下溢，所以在概率的对数空间计算：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除以</a:t>
            </a:r>
            <a:r>
              <a:rPr lang="en-US" altLang="zh-CN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，得到：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97EE1EF-94A0-4E6C-8BFB-F778CCDEA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15" y="1723449"/>
            <a:ext cx="11722245" cy="37891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3F35C97-C99D-4A38-AC14-5731C0335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036" y="6193668"/>
            <a:ext cx="7374701" cy="14608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6DF6990-A047-46E1-9DE5-B55141A47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797" y="8039187"/>
            <a:ext cx="7292256" cy="131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14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33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8284" y="434548"/>
            <a:ext cx="153888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机器学习定义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912" y="707849"/>
            <a:ext cx="11883286" cy="86709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63B0791-C7C5-4843-8D23-78482B199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2" y="1574946"/>
            <a:ext cx="12422233" cy="226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609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4266" y="370058"/>
            <a:ext cx="153888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最大似然估计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769441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核心观点：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最大似然估计被看作是数据经验分布与模型分布之间差异最小。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</a:t>
            </a:r>
            <a:r>
              <a:rPr lang="en-US" altLang="zh-CN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KL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散度来描述分布之间最小：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左边项与模型参数无关，可以看作是常数，因此最小化：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也是模型分布在经验分布上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交叉熵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E44048F-75D6-4BCC-9A2F-68242C119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9" y="3905502"/>
            <a:ext cx="11557656" cy="13192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31D5E36-226E-4873-97A2-DC870EB17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942" y="6081637"/>
            <a:ext cx="6476163" cy="130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792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4266" y="370058"/>
            <a:ext cx="153888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最大似然估计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119135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最大似然应用于条件概率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49E0D8A-D871-4034-9288-DBD3DE12A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74" y="1923943"/>
            <a:ext cx="12686431" cy="491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22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4266" y="370058"/>
            <a:ext cx="153888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最大似然估计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55015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例子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7E6DFCF-4114-44E7-8604-16E78063E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09" y="1778198"/>
            <a:ext cx="12512185" cy="565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320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4266" y="370058"/>
            <a:ext cx="153888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最大似然估计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1090042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例子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等价：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5C14DAF-B07A-4E3F-BECB-7D47057CB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72" y="1779039"/>
            <a:ext cx="10752229" cy="38929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4D1FC0F-D615-4381-B771-829A0F63D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09" y="6805953"/>
            <a:ext cx="11823128" cy="221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919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4266" y="370058"/>
            <a:ext cx="153888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最大似然估计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128240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最大化似然估计性质：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当最大似然满足下列性质时，其估计满足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一致性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4C602D5-7F2B-4108-A18E-BAB7237A5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72" y="2426554"/>
            <a:ext cx="8516875" cy="9762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3174628-29F5-4AC9-8BED-263A286B6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8" y="3916424"/>
            <a:ext cx="12550559" cy="120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822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22507" y="370058"/>
            <a:ext cx="128240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贝叶斯统计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769441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频率派的观点：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14350" indent="-514350" algn="l">
              <a:lnSpc>
                <a:spcPts val="5000"/>
              </a:lnSpc>
              <a:buAutoNum type="arabicPeriod"/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真实的参数是未知的固定值；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14350" indent="-514350" algn="l">
              <a:lnSpc>
                <a:spcPts val="5000"/>
              </a:lnSpc>
              <a:buAutoNum type="arabicPeriod"/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估计是样本的函数，随样本发生变化，是随机变量。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14350" indent="-514350" algn="l">
              <a:lnSpc>
                <a:spcPts val="5000"/>
              </a:lnSpc>
              <a:buAutoNum type="arabicPeriod"/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估计最优准则：最大似然估计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14350" indent="-514350" algn="l">
              <a:lnSpc>
                <a:spcPts val="5000"/>
              </a:lnSpc>
              <a:buAutoNum type="arabicPeriod"/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贝叶斯观点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真实的参数是未知不确定的，是随机变量；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观察的样本是确定；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估计的最优准则：最大后经估计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14350" indent="-514350" algn="l">
              <a:lnSpc>
                <a:spcPts val="5000"/>
              </a:lnSpc>
              <a:buAutoNum type="arabicPeriod"/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14350" indent="-514350" algn="l">
              <a:lnSpc>
                <a:spcPts val="5000"/>
              </a:lnSpc>
              <a:buAutoNum type="arabicPeriod"/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29542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22507" y="370058"/>
            <a:ext cx="128240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贝叶斯统计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256480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贝叶斯观点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真实的参数是未知不确定的，是随机变量，其分布为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先验分布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观察的样本是确定；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估计的最优准则：最大后经估计。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F90E41-A854-47A6-9B32-BF0060EEF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67812"/>
            <a:ext cx="13116103" cy="266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521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22507" y="370058"/>
            <a:ext cx="128240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贝叶斯统计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833561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贝叶斯统计与最大似然不同：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最大似然使用参数的点估计，贝叶斯使用参数的概率分布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最大似然方法用均方误差（偏差和方差）评估估计的不确定问题。而贝叶斯方法使用积分处理不确定。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贝叶斯估计中加入了先验分布，先验分布实现了对参数的选择和偏好，因此有正则化作用。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适用场景：数据有限，数据量大时计算高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9C60A64-26E5-4D26-B906-19E5FCA07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678069"/>
            <a:ext cx="12427833" cy="179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732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22507" y="370058"/>
            <a:ext cx="128240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贝叶斯统计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952028"/>
            <a:ext cx="11883286" cy="55015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例子：贝叶斯线性回归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E3D478-FCF0-4715-AC7F-CB39DECA2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09" y="1901522"/>
            <a:ext cx="12569471" cy="31276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DED3B2F-0519-4443-91B7-A5F5E903D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08" y="4876799"/>
            <a:ext cx="12569471" cy="451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057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158718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22507" y="370058"/>
            <a:ext cx="128240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贝叶斯统计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952028"/>
            <a:ext cx="11883286" cy="439735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例子：贝叶斯线性回归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确定先验分布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计算后验分布：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F88B890-8B34-4569-85CA-280E802A7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08" y="2579038"/>
            <a:ext cx="12147021" cy="226968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01083E6-1259-41DA-9C7D-FBB5191CE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74" y="5376470"/>
            <a:ext cx="12884015" cy="322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85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33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8284" y="434548"/>
            <a:ext cx="153888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机器学习定义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912" y="707849"/>
            <a:ext cx="11883286" cy="86709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微软雅黑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F33A962-DD22-4AFD-B7F5-F9C8A2885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09" y="1141397"/>
            <a:ext cx="11998172" cy="398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16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158718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22507" y="370058"/>
            <a:ext cx="128240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贝叶斯统计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952028"/>
            <a:ext cx="11883286" cy="256480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例子：贝叶斯线性回归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后验分布可写为：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319CA3B-4165-4369-8394-A2514D962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74" y="1827669"/>
            <a:ext cx="12300575" cy="9278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1133F8E-A8CC-4433-9FB2-6CA630D39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09" y="3631179"/>
            <a:ext cx="11579435" cy="256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845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158718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4267" y="370058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最大后验估计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952028"/>
            <a:ext cx="11883286" cy="119135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最大后验估计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6C86703-F447-4981-BD34-497A36CD6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09" y="1785914"/>
            <a:ext cx="12283631" cy="14682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E8ADF32-5870-4EFD-AA2E-3155F169E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74" y="3549918"/>
            <a:ext cx="11382866" cy="16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231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158718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4266" y="370058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监督学习算法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952028"/>
            <a:ext cx="11883286" cy="897681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监督学习：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逻辑回归：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任务：二分类问题，模型如下：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代价函数：最大似然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优化算法：梯度下降算法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支出向量机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任务：二分类问题，模型如下：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代价函数：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优化算法：凸优化算法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53971BB-E38B-425B-8337-CA420B1A6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570" y="2897648"/>
            <a:ext cx="5928608" cy="1260386"/>
          </a:xfrm>
          <a:prstGeom prst="rect">
            <a:avLst/>
          </a:prstGeom>
        </p:spPr>
      </p:pic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75CCDF83-C4B6-4840-B272-2B16B0FD25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340359"/>
              </p:ext>
            </p:extLst>
          </p:nvPr>
        </p:nvGraphicFramePr>
        <p:xfrm>
          <a:off x="3968750" y="2100263"/>
          <a:ext cx="1206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Equation" r:id="rId5" imgW="1206360" imgH="431640" progId="Equation.DSMT4">
                  <p:embed/>
                </p:oleObj>
              </mc:Choice>
              <mc:Fallback>
                <p:oleObj name="Equation" r:id="rId5" imgW="12063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68750" y="2100263"/>
                        <a:ext cx="12065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42584AB-33E4-4972-90B1-127DB27ED70F}"/>
                  </a:ext>
                </a:extLst>
              </p:cNvPr>
              <p:cNvSpPr/>
              <p:nvPr/>
            </p:nvSpPr>
            <p:spPr>
              <a:xfrm>
                <a:off x="6329824" y="6103654"/>
                <a:ext cx="3762119" cy="1076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/>
                        <m:t>Wx</m:t>
                      </m:r>
                      <m:r>
                        <m:rPr>
                          <m:nor/>
                        </m:rPr>
                        <a:rPr lang="zh-CN" altLang="en-US"/>
                        <m:t>+</m:t>
                      </m:r>
                      <m:r>
                        <m:rPr>
                          <m:nor/>
                        </m:rPr>
                        <a:rPr lang="zh-CN" altLang="en-US"/>
                        <m:t>b</m:t>
                      </m:r>
                      <m:r>
                        <m:rPr>
                          <m:nor/>
                        </m:rPr>
                        <a:rPr lang="zh-CN" altLang="en-US"/>
                        <m:t>={</m:t>
                      </m:r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，</m:t>
                            </m:r>
                            <m:r>
                              <m:rPr>
                                <m:nor/>
                              </m:rPr>
                              <a:rPr lang="zh-CN" altLang="en-US" i="1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≻</m:t>
                            </m:r>
                            <m:r>
                              <m:rPr>
                                <m:nor/>
                              </m:rPr>
                              <a:rPr lang="zh-CN" alt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，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≤0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42584AB-33E4-4972-90B1-127DB27ED7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24" y="6103654"/>
                <a:ext cx="3762119" cy="10767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对象 79970">
            <a:extLst>
              <a:ext uri="{FF2B5EF4-FFF2-40B4-BE49-F238E27FC236}">
                <a16:creationId xmlns:a16="http://schemas.microsoft.com/office/drawing/2014/main" id="{931D829D-A389-495C-A5E5-AEAA68C8F6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4512485"/>
              </p:ext>
            </p:extLst>
          </p:nvPr>
        </p:nvGraphicFramePr>
        <p:xfrm>
          <a:off x="3043572" y="7683689"/>
          <a:ext cx="5222123" cy="12882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r:id="rId8" imgW="2057717" imgH="660557" progId="Equation.DSMT4">
                  <p:embed/>
                </p:oleObj>
              </mc:Choice>
              <mc:Fallback>
                <p:oleObj r:id="rId8" imgW="2057717" imgH="660557" progId="Equation.DSMT4">
                  <p:embed/>
                  <p:pic>
                    <p:nvPicPr>
                      <p:cNvPr id="32773" name="对象 79970">
                        <a:extLst>
                          <a:ext uri="{FF2B5EF4-FFF2-40B4-BE49-F238E27FC236}">
                            <a16:creationId xmlns:a16="http://schemas.microsoft.com/office/drawing/2014/main" id="{F1D8C2F2-060D-4C07-98D8-F90CA80DFED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3572" y="7683689"/>
                        <a:ext cx="5222123" cy="12882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41838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158718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4266" y="370058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监督学习算法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1181579"/>
            <a:ext cx="11883286" cy="833561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监督学习：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核技巧：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替换为核函数：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其中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高斯核（径向基函数）：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4567732-824B-48D2-B646-D1EF635D4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500" y="1868304"/>
            <a:ext cx="5387938" cy="14524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C4CA6D3-A946-460F-BF33-237F24308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710" y="3597577"/>
            <a:ext cx="6448544" cy="175181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37D6A55-0EED-4A26-BCE5-1768C25DB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9500" y="5736714"/>
            <a:ext cx="6457263" cy="120507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EA39582-1941-413D-A602-F724FC16BB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4145" y="8099104"/>
            <a:ext cx="4891550" cy="105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740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158718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4266" y="370058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监督学习算法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1181579"/>
            <a:ext cx="11883286" cy="824456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监督学习：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3.K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近邻算法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任务：分类或者回归，非参数方法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没有训练和学习过程，其容量相当高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其错误率可降低为贝叶斯错误率的两倍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缺点：算法慢，需要大量的样本，没有特征学习过程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决策树或</a:t>
            </a:r>
            <a:r>
              <a:rPr lang="en-US" altLang="zh-CN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ID3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算法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任务：分类。模型：分类树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非参数方法。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优化算法：信息增益算法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67300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Decision Tree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决策树</a:t>
            </a:r>
            <a:endParaRPr dirty="0"/>
          </a:p>
        </p:txBody>
      </p:sp>
      <p:sp>
        <p:nvSpPr>
          <p:cNvPr id="150" name="Figure 5.7"/>
          <p:cNvSpPr/>
          <p:nvPr/>
        </p:nvSpPr>
        <p:spPr>
          <a:xfrm>
            <a:off x="258024" y="8899733"/>
            <a:ext cx="21728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5.7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24" y="2195616"/>
            <a:ext cx="6667500" cy="3556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675" y="3673683"/>
            <a:ext cx="4737100" cy="55499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158718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6026" y="370058"/>
            <a:ext cx="179536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无监督学习算法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1181579"/>
            <a:ext cx="11883286" cy="705321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无监督学习：没有人工标准的标签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去噪，数据分布，数据聚类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学习数据的最佳表示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什么是最佳表示？ 稀疏表示、压缩表示、独立性表示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）主成分分析（</a:t>
            </a:r>
            <a:r>
              <a:rPr lang="en-US" altLang="zh-CN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PCA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变换）</a:t>
            </a:r>
            <a:endParaRPr lang="en-US" altLang="zh-CN" sz="3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设</a:t>
            </a: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是均值为</a:t>
            </a: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的数据矩阵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样本协方差矩阵为：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通过一个线性变换</a:t>
            </a: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z=</a:t>
            </a:r>
            <a:r>
              <a:rPr lang="en-US" altLang="zh-CN" sz="3200" b="1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Wx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，使得</a:t>
            </a: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Var[x]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为对角矩阵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79C610E-B747-4EDD-9716-E17FB8B99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510" y="6263739"/>
            <a:ext cx="3950057" cy="110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6995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rincipal Components Analysi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rPr lang="en-US" altLang="zh-CN" dirty="0"/>
              <a:t>PCA</a:t>
            </a:r>
            <a:r>
              <a:rPr lang="zh-CN" altLang="en-US" dirty="0"/>
              <a:t>分析</a:t>
            </a:r>
            <a:endParaRPr dirty="0"/>
          </a:p>
        </p:txBody>
      </p:sp>
      <p:sp>
        <p:nvSpPr>
          <p:cNvPr id="154" name="Figure 5.8"/>
          <p:cNvSpPr/>
          <p:nvPr/>
        </p:nvSpPr>
        <p:spPr>
          <a:xfrm>
            <a:off x="5415991" y="7968972"/>
            <a:ext cx="21728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5.8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0" y="2711041"/>
            <a:ext cx="9525000" cy="45085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158718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6026" y="370058"/>
            <a:ext cx="179536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无监督学习算法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1181579"/>
            <a:ext cx="11883286" cy="384720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PCA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变换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1.X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的ＳＶＤ分解：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则：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因此，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14ABA8C-3F27-4752-BDA5-1B7732507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217" y="2097855"/>
            <a:ext cx="2778564" cy="7055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21EF753-387F-4374-9461-99DA4F070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852" y="3369031"/>
            <a:ext cx="7314530" cy="84628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ECBF761-0E35-40EB-918A-66CC8B7C2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8742" y="4613697"/>
            <a:ext cx="6284626" cy="380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494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158718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6026" y="370058"/>
            <a:ext cx="179536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无监督学习算法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1181579"/>
            <a:ext cx="11883286" cy="384720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PCA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变换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1.X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的ＳＶＤ分解：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则：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因此，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14ABA8C-3F27-4752-BDA5-1B7732507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217" y="2097855"/>
            <a:ext cx="2778564" cy="7055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21EF753-387F-4374-9461-99DA4F070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852" y="3369031"/>
            <a:ext cx="7314530" cy="84628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ECBF761-0E35-40EB-918A-66CC8B7C2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8742" y="4613697"/>
            <a:ext cx="6284626" cy="380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81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33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8284" y="434548"/>
            <a:ext cx="153888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机器学习定义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6695" y="4343400"/>
            <a:ext cx="11883286" cy="512960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8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结构化输出：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输出是向量或者包含多个值的数据结构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。如语法分析，图像像素级分割，用句子描述图像。</a:t>
            </a: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r>
              <a:rPr lang="zh-CN" altLang="en-US" sz="32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异常检测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检测一个不符合规范的数据或者过程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，如信用卡欺诈，网络攻击异常检测，医疗异常检测，</a:t>
            </a: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2590892-02A3-4422-8FD2-665CC0DBB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70" y="1981746"/>
            <a:ext cx="12417722" cy="236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234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158718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6026" y="370058"/>
            <a:ext cx="179536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无监督学习算法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1181579"/>
            <a:ext cx="11883286" cy="128240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PCA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变换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令ｚ＝Ｗｘ，则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248B2A-D211-491E-B262-580F0012D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098" y="2772044"/>
            <a:ext cx="7762334" cy="486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635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158718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6026" y="370058"/>
            <a:ext cx="179536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无监督学习算法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856927"/>
            <a:ext cx="11883286" cy="256480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ｋ－ｍｅａｎ聚类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１</a:t>
            </a: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数据的ｏｎｅ－ｈｏｔ表示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２</a:t>
            </a: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与任务无关，无法描述真实的情况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90699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158718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7786" y="370058"/>
            <a:ext cx="205184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随机梯度下降算法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856927"/>
            <a:ext cx="11883286" cy="512960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随机梯度下降算法（ＳＧＤ）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１</a:t>
            </a:r>
            <a:r>
              <a:rPr lang="en-US" altLang="zh-CN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问题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：当样本大时，计算代价函数的梯度低效耗时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计算梯度：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２</a:t>
            </a:r>
            <a:r>
              <a:rPr lang="en-US" altLang="zh-CN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方法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：从ｍ个样本中随机选择一定固定的小样本集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24F0573-032A-4075-9BF4-C408428E8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792" y="2135932"/>
            <a:ext cx="8925926" cy="10514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F66D87D-33F2-43F1-BB34-2017E99F4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299" y="3743264"/>
            <a:ext cx="6019632" cy="13353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B1095D-2033-4793-B323-0FDE3B596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8730" y="6130667"/>
            <a:ext cx="5997933" cy="15054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5284323-548E-40FF-9256-39343F5850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5299" y="7780249"/>
            <a:ext cx="2873836" cy="119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182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158718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6028" y="370058"/>
            <a:ext cx="179536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深度学习的挑战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856927"/>
            <a:ext cx="11883286" cy="641201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维度灾难：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１</a:t>
            </a: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传统的学习方法都是局部学习方法，利用局部样本和局部平滑性假设，进行学习和训练。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２</a:t>
            </a: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学习到的局部区域不能超过样本数。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３</a:t>
            </a: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高维空间数据不足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４</a:t>
            </a: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能学习到超过样本的局部区域吗？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1159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rse of Dimensionalit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维度灾难</a:t>
            </a:r>
            <a:endParaRPr dirty="0"/>
          </a:p>
        </p:txBody>
      </p:sp>
      <p:sp>
        <p:nvSpPr>
          <p:cNvPr id="158" name="Figure 5.9"/>
          <p:cNvSpPr/>
          <p:nvPr/>
        </p:nvSpPr>
        <p:spPr>
          <a:xfrm>
            <a:off x="5415991" y="6999429"/>
            <a:ext cx="21728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5.9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686050"/>
            <a:ext cx="11747500" cy="43815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Manifold Learning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Manifold Learning</a:t>
            </a:r>
          </a:p>
        </p:txBody>
      </p:sp>
      <p:sp>
        <p:nvSpPr>
          <p:cNvPr id="166" name="Figure 5.11"/>
          <p:cNvSpPr/>
          <p:nvPr/>
        </p:nvSpPr>
        <p:spPr>
          <a:xfrm>
            <a:off x="5305710" y="8447279"/>
            <a:ext cx="239338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5.11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2447822"/>
            <a:ext cx="10210800" cy="5359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158718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6028" y="370058"/>
            <a:ext cx="179536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深度学习的挑战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856927"/>
            <a:ext cx="11883286" cy="256480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流形学习：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１</a:t>
            </a: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输入空间不是整体有效，输入位于一个低维的流形上面。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5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２</a:t>
            </a:r>
            <a:r>
              <a:rPr lang="en-US" altLang="zh-CN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通过学习输入的低维的流形</a:t>
            </a:r>
            <a:endParaRPr lang="en-US" altLang="zh-CN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12671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Uniformly Sampled Image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7200"/>
            </a:lvl1pPr>
          </a:lstStyle>
          <a:p>
            <a:r>
              <a:rPr lang="zh-CN" altLang="en-US" dirty="0"/>
              <a:t>均匀采样的图像</a:t>
            </a:r>
            <a:endParaRPr dirty="0"/>
          </a:p>
        </p:txBody>
      </p:sp>
      <p:sp>
        <p:nvSpPr>
          <p:cNvPr id="170" name="Figure 5.12"/>
          <p:cNvSpPr/>
          <p:nvPr/>
        </p:nvSpPr>
        <p:spPr>
          <a:xfrm>
            <a:off x="880667" y="8744606"/>
            <a:ext cx="242709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5.12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330" y="2069895"/>
            <a:ext cx="6032500" cy="7531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QMUL Datase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数据在流形证明：</a:t>
            </a:r>
            <a:r>
              <a:rPr dirty="0"/>
              <a:t>QMUL Dataset</a:t>
            </a:r>
          </a:p>
        </p:txBody>
      </p:sp>
      <p:sp>
        <p:nvSpPr>
          <p:cNvPr id="174" name="Figure 5.13"/>
          <p:cNvSpPr/>
          <p:nvPr/>
        </p:nvSpPr>
        <p:spPr>
          <a:xfrm>
            <a:off x="5599109" y="7322610"/>
            <a:ext cx="242709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5.13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565400"/>
            <a:ext cx="12509500" cy="46228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8284" y="434548"/>
            <a:ext cx="153888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机器学习定义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872787"/>
            <a:ext cx="11883286" cy="718145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8000"/>
              </a:lnSpc>
            </a:pPr>
            <a:r>
              <a:rPr lang="zh-CN" altLang="en-US" sz="3200" dirty="0">
                <a:latin typeface="微软雅黑"/>
              </a:rPr>
              <a:t>合成和采用</a:t>
            </a:r>
            <a:r>
              <a:rPr lang="zh-CN" altLang="en-US" sz="3200" dirty="0">
                <a:solidFill>
                  <a:srgbClr val="000000"/>
                </a:solidFill>
                <a:latin typeface="微软雅黑"/>
              </a:rPr>
              <a:t>：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生成一些和训练数据相似的数据样本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。如图像生成、语音合成、。</a:t>
            </a: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r>
              <a:rPr lang="zh-CN" altLang="en-US" sz="32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缺失值填充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：根据数据统计规律，为一个缺失数据样本填充值。如多源异构数据的融合处理。</a:t>
            </a: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C53EA5F-42CC-4EA4-80E8-65E4452C2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55" y="6784796"/>
            <a:ext cx="12334381" cy="182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26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8284" y="434548"/>
            <a:ext cx="153888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机器学习定义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872787"/>
            <a:ext cx="11883286" cy="205184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8000"/>
              </a:lnSpc>
            </a:pP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4449971-E62E-43FF-ABEB-AC3298FD2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88" y="1898709"/>
            <a:ext cx="12578287" cy="96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94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" y="-96253"/>
            <a:ext cx="130048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9" y="482808"/>
            <a:ext cx="67326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>
                <a:solidFill>
                  <a:srgbClr val="FFFFFF"/>
                </a:solidFill>
                <a:latin typeface="Times New Roman"/>
              </a:rPr>
              <a:t>•</a:t>
            </a:r>
            <a:endParaRPr lang="zh-CN" altLang="en-US" sz="15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309" y="44569"/>
            <a:ext cx="1538883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/>
              </a:rPr>
              <a:t>机器学习基础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8284" y="434548"/>
            <a:ext cx="153888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</a:rPr>
              <a:t>机器学习定义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474" y="872787"/>
            <a:ext cx="11883286" cy="1025921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lnSpc>
                <a:spcPts val="8000"/>
              </a:lnSpc>
            </a:pPr>
            <a:r>
              <a:rPr lang="zh-CN" altLang="en-US" sz="32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性能度量</a:t>
            </a:r>
            <a:r>
              <a:rPr lang="en-US" altLang="zh-CN" sz="32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准确率；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错误率；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样本概率的对数平均值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训练集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：用来训练机器学习系统的数据集；</a:t>
            </a: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测试集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：训练后的系统在一个数据集的性能度量。</a:t>
            </a: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经验</a:t>
            </a: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E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：从数据集中获取经验。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数据集有许多样本组成，样本也称为数据点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无监督学习</a:t>
            </a:r>
            <a:r>
              <a:rPr lang="zh-CN" altLang="en-US" sz="32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数据集无标签，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如数据的生成分布，密度函数，去燥</a:t>
            </a: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有监督学习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：数据集中样本含有标签。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ts val="8000"/>
              </a:lnSpc>
            </a:pP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75066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4981</TotalTime>
  <Words>2075</Words>
  <Application>Microsoft Office PowerPoint</Application>
  <PresentationFormat>自定义</PresentationFormat>
  <Paragraphs>541</Paragraphs>
  <Slides>68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68</vt:i4>
      </vt:variant>
    </vt:vector>
  </HeadingPairs>
  <TitlesOfParts>
    <vt:vector size="79" baseType="lpstr">
      <vt:lpstr>Helvetica Light</vt:lpstr>
      <vt:lpstr>Helvetica Neue</vt:lpstr>
      <vt:lpstr>宋体</vt:lpstr>
      <vt:lpstr>微软雅黑</vt:lpstr>
      <vt:lpstr>Cambria Math</vt:lpstr>
      <vt:lpstr>Helvetica</vt:lpstr>
      <vt:lpstr>Symbol</vt:lpstr>
      <vt:lpstr>Times New Roman</vt:lpstr>
      <vt:lpstr>White</vt:lpstr>
      <vt:lpstr>Equation</vt:lpstr>
      <vt:lpstr>MathType 6.0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线性回归</vt:lpstr>
      <vt:lpstr>PowerPoint 演示文稿</vt:lpstr>
      <vt:lpstr>PowerPoint 演示文稿</vt:lpstr>
      <vt:lpstr>PowerPoint 演示文稿</vt:lpstr>
      <vt:lpstr>PowerPoint 演示文稿</vt:lpstr>
      <vt:lpstr>欠拟合 与过拟合</vt:lpstr>
      <vt:lpstr>PowerPoint 演示文稿</vt:lpstr>
      <vt:lpstr>泛化与容量</vt:lpstr>
      <vt:lpstr>PowerPoint 演示文稿</vt:lpstr>
      <vt:lpstr>测试集大小与训练误差</vt:lpstr>
      <vt:lpstr>PowerPoint 演示文稿</vt:lpstr>
      <vt:lpstr>权值衰减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决策树</vt:lpstr>
      <vt:lpstr>PowerPoint 演示文稿</vt:lpstr>
      <vt:lpstr>PCA分析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维度灾难</vt:lpstr>
      <vt:lpstr>Manifold Learning</vt:lpstr>
      <vt:lpstr>PowerPoint 演示文稿</vt:lpstr>
      <vt:lpstr>均匀采样的图像</vt:lpstr>
      <vt:lpstr>数据在流形证明：QMUL Dataset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Basics</dc:title>
  <dc:creator>liu qihe</dc:creator>
  <cp:lastModifiedBy>liu qihe</cp:lastModifiedBy>
  <cp:revision>58</cp:revision>
  <dcterms:modified xsi:type="dcterms:W3CDTF">2017-09-25T13:33:39Z</dcterms:modified>
</cp:coreProperties>
</file>